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8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9499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7089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9623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9250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71992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37484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153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reussir-au-lycee/la-voie-technologique-au-lycee-7574#:~:text=Il%20existe%20huit%20s%C3%A9ries%20technologiques,sant%C3%A9%20et%20du%20social%20(%20ST2S%20)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calameo.com/read/0000375478b8aa23424b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ducation.gouv.fr/reussir-au-lycee/les-familles-de-metiers-en-2de-professionnelle-3244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g-duhamel-herblay.ac-versailles.fr/spip.php?article776" TargetMode="External"/><Relationship Id="rId2" Type="http://schemas.openxmlformats.org/officeDocument/2006/relationships/hyperlink" Target="liste%20formation%20pass%20pro%20pass%20ccd%20pass%20stl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Orientation 3</a:t>
            </a:r>
            <a:r>
              <a:rPr lang="fr-FR" baseline="30000" dirty="0" smtClean="0"/>
              <a:t>ème</a:t>
            </a:r>
            <a:r>
              <a:rPr lang="fr-FR" dirty="0" smtClean="0"/>
              <a:t>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1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2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679709" y="4701309"/>
            <a:ext cx="251229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Attention au 3T conformité des voies et des vœux d’orientation.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6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1522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62"/>
            <a:ext cx="12192000" cy="64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38662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5" y="0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127" y="1465181"/>
            <a:ext cx="8361229" cy="2098226"/>
          </a:xfrm>
        </p:spPr>
        <p:txBody>
          <a:bodyPr/>
          <a:lstStyle/>
          <a:p>
            <a:r>
              <a:rPr lang="fr-FR" dirty="0" smtClean="0"/>
              <a:t>Prochaine réunion avril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9904" y="3956279"/>
            <a:ext cx="6831673" cy="1086237"/>
          </a:xfrm>
        </p:spPr>
        <p:txBody>
          <a:bodyPr/>
          <a:lstStyle/>
          <a:p>
            <a:r>
              <a:rPr lang="fr-FR" dirty="0"/>
              <a:t>choix définitifs voie d’orientation et </a:t>
            </a:r>
            <a:r>
              <a:rPr lang="fr-FR" dirty="0" smtClean="0"/>
              <a:t>formulation des vœux d’affectation (</a:t>
            </a:r>
            <a:r>
              <a:rPr lang="fr-FR" dirty="0" err="1" smtClean="0"/>
              <a:t>affelnet</a:t>
            </a:r>
            <a:r>
              <a:rPr lang="fr-FR" dirty="0" smtClean="0"/>
              <a:t> lycées)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8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voies d’orientation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381540"/>
            <a:ext cx="9601200" cy="447592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2 Générale et technologique prépare au Baccalauréat avec des enseignements généraux  à choisir en fin de seconde et elle Prépare aux</a:t>
            </a:r>
            <a:r>
              <a:rPr lang="fr-FR" dirty="0" smtClean="0">
                <a:hlinkClick r:id="rId2"/>
              </a:rPr>
              <a:t> 8 </a:t>
            </a:r>
            <a:r>
              <a:rPr lang="fr-FR" dirty="0" err="1" smtClean="0">
                <a:hlinkClick r:id="rId2"/>
              </a:rPr>
              <a:t>Baccalaureats</a:t>
            </a:r>
            <a:r>
              <a:rPr lang="fr-FR" dirty="0" smtClean="0">
                <a:hlinkClick r:id="rId2"/>
              </a:rPr>
              <a:t> Technologiques </a:t>
            </a:r>
            <a:r>
              <a:rPr lang="fr-FR" dirty="0" smtClean="0"/>
              <a:t>. Cette </a:t>
            </a:r>
            <a:r>
              <a:rPr lang="fr-FR" dirty="0"/>
              <a:t>voie est soumise à sectorisation, c’est-à-dire que les élèves sont affectés en 2GT dans leur lycée de secteur sauf exceptions (procédure de recrutement particulier ou dérogations, attention sous conditions)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Pro prépare aux bacs professionnels regroupés par famille de métiers : ces formations ne sont pas soumises à sectorisation les élèves peuvent candidater partout sur l’académie et en France. (attention aux formations demandées) sous statut scolaire ou en apprentissage</a:t>
            </a:r>
          </a:p>
          <a:p>
            <a:r>
              <a:rPr lang="fr-FR" dirty="0" smtClean="0"/>
              <a:t>CAP, certificat d’aptitude professionnelle sous statut scolaire et en apprentissage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70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705" y="89452"/>
            <a:ext cx="9601200" cy="1485900"/>
          </a:xfrm>
        </p:spPr>
        <p:txBody>
          <a:bodyPr/>
          <a:lstStyle/>
          <a:p>
            <a:r>
              <a:rPr lang="fr-FR" dirty="0" smtClean="0"/>
              <a:t>Les formations </a:t>
            </a:r>
            <a:endParaRPr lang="fr-FR" dirty="0"/>
          </a:p>
        </p:txBody>
      </p:sp>
      <p:pic>
        <p:nvPicPr>
          <p:cNvPr id="1026" name="Picture 2" descr="Après la 3è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4" y="695739"/>
            <a:ext cx="10704443" cy="466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1149" y="5550895"/>
            <a:ext cx="956475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fr-FR" sz="2000" dirty="0">
                <a:solidFill>
                  <a:srgbClr val="191B0E"/>
                </a:solidFill>
              </a:rPr>
              <a:t>Les types de poursuites </a:t>
            </a:r>
            <a:r>
              <a:rPr lang="fr-FR" sz="2000" dirty="0" smtClean="0">
                <a:solidFill>
                  <a:srgbClr val="191B0E"/>
                </a:solidFill>
              </a:rPr>
              <a:t>d’études. (</a:t>
            </a:r>
            <a:r>
              <a:rPr lang="fr-FR" sz="2000" dirty="0" smtClean="0">
                <a:solidFill>
                  <a:srgbClr val="191B0E"/>
                </a:solidFill>
                <a:hlinkClick r:id="rId3"/>
              </a:rPr>
              <a:t>guide « après la 3</a:t>
            </a:r>
            <a:r>
              <a:rPr lang="fr-FR" sz="2000" baseline="30000" dirty="0" smtClean="0">
                <a:solidFill>
                  <a:srgbClr val="191B0E"/>
                </a:solidFill>
                <a:hlinkClick r:id="rId3"/>
              </a:rPr>
              <a:t>ème</a:t>
            </a:r>
            <a:r>
              <a:rPr lang="fr-FR" sz="2000" dirty="0" smtClean="0">
                <a:solidFill>
                  <a:srgbClr val="191B0E"/>
                </a:solidFill>
              </a:rPr>
              <a:t> ») 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fr-FR" sz="2000" dirty="0" smtClean="0">
                <a:solidFill>
                  <a:srgbClr val="191B0E"/>
                </a:solidFill>
                <a:hlinkClick r:id="rId4"/>
              </a:rPr>
              <a:t>Les </a:t>
            </a:r>
            <a:r>
              <a:rPr lang="fr-FR" sz="2000" dirty="0">
                <a:solidFill>
                  <a:srgbClr val="191B0E"/>
                </a:solidFill>
                <a:hlinkClick r:id="rId4"/>
              </a:rPr>
              <a:t>familles de </a:t>
            </a:r>
            <a:r>
              <a:rPr lang="fr-FR" sz="2000" dirty="0" smtClean="0">
                <a:solidFill>
                  <a:srgbClr val="191B0E"/>
                </a:solidFill>
                <a:hlinkClick r:id="rId4"/>
              </a:rPr>
              <a:t>métiers </a:t>
            </a:r>
            <a:endParaRPr lang="fr-FR" sz="2000" dirty="0">
              <a:solidFill>
                <a:srgbClr val="191B0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3" y="702259"/>
            <a:ext cx="10558032" cy="47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3023" y="3066135"/>
            <a:ext cx="5336731" cy="36541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23" y="597877"/>
            <a:ext cx="5336731" cy="24016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4" y="597877"/>
            <a:ext cx="6112389" cy="26111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34" y="3209035"/>
            <a:ext cx="6112389" cy="23700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33" y="5579060"/>
            <a:ext cx="6112390" cy="118882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69377" y="167054"/>
            <a:ext cx="75789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Quelques exemples de parcours………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6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cas particuliers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819564"/>
            <a:ext cx="9601200" cy="4047836"/>
          </a:xfrm>
        </p:spPr>
        <p:txBody>
          <a:bodyPr/>
          <a:lstStyle/>
          <a:p>
            <a:r>
              <a:rPr lang="fr-FR" dirty="0" smtClean="0"/>
              <a:t>Les procédures de recrutement </a:t>
            </a:r>
            <a:r>
              <a:rPr lang="fr-FR" dirty="0" smtClean="0">
                <a:hlinkClick r:id="rId2" action="ppaction://hlinkfile"/>
              </a:rPr>
              <a:t>listes formations </a:t>
            </a:r>
            <a:r>
              <a:rPr lang="fr-FR" dirty="0" err="1" smtClean="0">
                <a:hlinkClick r:id="rId2" action="ppaction://hlinkfile"/>
              </a:rPr>
              <a:t>pass</a:t>
            </a:r>
            <a:r>
              <a:rPr lang="fr-FR" dirty="0" smtClean="0">
                <a:hlinkClick r:id="rId2" action="ppaction://hlinkfile"/>
              </a:rPr>
              <a:t> pro et </a:t>
            </a:r>
            <a:r>
              <a:rPr lang="fr-FR" dirty="0" err="1" smtClean="0">
                <a:hlinkClick r:id="rId2" action="ppaction://hlinkfile"/>
              </a:rPr>
              <a:t>pass</a:t>
            </a:r>
            <a:r>
              <a:rPr lang="fr-FR" dirty="0" smtClean="0">
                <a:hlinkClick r:id="rId2" action="ppaction://hlinkfile"/>
              </a:rPr>
              <a:t> </a:t>
            </a:r>
            <a:r>
              <a:rPr lang="fr-FR" dirty="0" err="1" smtClean="0">
                <a:hlinkClick r:id="rId2" action="ppaction://hlinkfile"/>
              </a:rPr>
              <a:t>ccd</a:t>
            </a:r>
            <a:r>
              <a:rPr lang="fr-FR" dirty="0" smtClean="0">
                <a:hlinkClick r:id="rId2" action="ppaction://hlinkfile"/>
              </a:rPr>
              <a:t> ou </a:t>
            </a:r>
            <a:r>
              <a:rPr lang="fr-FR" dirty="0" err="1" smtClean="0">
                <a:hlinkClick r:id="rId2" action="ppaction://hlinkfile"/>
              </a:rPr>
              <a:t>stl</a:t>
            </a:r>
            <a:r>
              <a:rPr lang="fr-FR" dirty="0" smtClean="0"/>
              <a:t>  ( fin 26/04)</a:t>
            </a:r>
          </a:p>
          <a:p>
            <a:r>
              <a:rPr lang="fr-FR" dirty="0" smtClean="0"/>
              <a:t>Les enseignements artistiques</a:t>
            </a:r>
          </a:p>
          <a:p>
            <a:r>
              <a:rPr lang="fr-FR" dirty="0" smtClean="0"/>
              <a:t>Les sections internationales</a:t>
            </a:r>
          </a:p>
          <a:p>
            <a:r>
              <a:rPr lang="fr-FR" dirty="0" smtClean="0"/>
              <a:t>Les langues vivantes à faible diffusion (Japonais, Coréen…)</a:t>
            </a:r>
          </a:p>
          <a:p>
            <a:r>
              <a:rPr lang="fr-FR" dirty="0" smtClean="0"/>
              <a:t>Les dérogations en fonctions du profil et des spécificités de l’élève (sportifs de haut niveau par ex)</a:t>
            </a:r>
          </a:p>
          <a:p>
            <a:r>
              <a:rPr lang="fr-FR" dirty="0" smtClean="0"/>
              <a:t>Toutes les informations sur le guide 3</a:t>
            </a:r>
            <a:r>
              <a:rPr lang="fr-FR" baseline="30000" dirty="0" smtClean="0"/>
              <a:t>ème</a:t>
            </a:r>
            <a:r>
              <a:rPr lang="fr-FR" dirty="0" smtClean="0"/>
              <a:t> de l’académie de </a:t>
            </a:r>
            <a:r>
              <a:rPr lang="fr-FR" dirty="0" err="1" smtClean="0"/>
              <a:t>versailles</a:t>
            </a:r>
            <a:r>
              <a:rPr lang="fr-FR" dirty="0" smtClean="0"/>
              <a:t> sur le site du collège </a:t>
            </a:r>
            <a:r>
              <a:rPr lang="fr-FR" dirty="0" smtClean="0">
                <a:hlinkClick r:id="rId3"/>
              </a:rPr>
              <a:t>ici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047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599" y="187036"/>
            <a:ext cx="9601200" cy="1485900"/>
          </a:xfrm>
        </p:spPr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599" y="1500809"/>
            <a:ext cx="10555357" cy="4055165"/>
          </a:xfrm>
        </p:spPr>
        <p:txBody>
          <a:bodyPr/>
          <a:lstStyle/>
          <a:p>
            <a:r>
              <a:rPr lang="fr-FR" dirty="0" smtClean="0"/>
              <a:t>Mars, consultation des réponses du dialogue, phase de dialogue et de réajustements si avis défavorables</a:t>
            </a:r>
          </a:p>
          <a:p>
            <a:r>
              <a:rPr lang="fr-FR" dirty="0" smtClean="0"/>
              <a:t>Avril consultation des offres et poursuites d’études sur </a:t>
            </a:r>
            <a:r>
              <a:rPr lang="fr-FR" dirty="0" err="1" smtClean="0"/>
              <a:t>téléservices</a:t>
            </a:r>
            <a:r>
              <a:rPr lang="fr-FR" dirty="0" smtClean="0"/>
              <a:t> affectation guide académie de </a:t>
            </a:r>
            <a:r>
              <a:rPr lang="fr-FR" dirty="0" err="1" smtClean="0"/>
              <a:t>versailles</a:t>
            </a:r>
            <a:r>
              <a:rPr lang="fr-FR" dirty="0" smtClean="0"/>
              <a:t> rentrée 2022</a:t>
            </a:r>
          </a:p>
          <a:p>
            <a:r>
              <a:rPr lang="fr-FR" dirty="0" smtClean="0"/>
              <a:t>Mai saisie des intentions définitives des choix de </a:t>
            </a:r>
            <a:r>
              <a:rPr lang="fr-FR" b="1" dirty="0" smtClean="0"/>
              <a:t>voies </a:t>
            </a:r>
            <a:r>
              <a:rPr lang="fr-FR" dirty="0" smtClean="0"/>
              <a:t>d’orientation</a:t>
            </a:r>
            <a:endParaRPr lang="fr-FR" dirty="0"/>
          </a:p>
          <a:p>
            <a:r>
              <a:rPr lang="fr-FR" dirty="0" smtClean="0"/>
              <a:t>Juin, consultation de l’avis du conseil de classe</a:t>
            </a:r>
          </a:p>
          <a:p>
            <a:r>
              <a:rPr lang="fr-FR" dirty="0" smtClean="0"/>
              <a:t>Fin mai début juin: saisie des </a:t>
            </a:r>
            <a:r>
              <a:rPr lang="fr-FR" b="1" dirty="0" smtClean="0"/>
              <a:t>vœux</a:t>
            </a:r>
            <a:r>
              <a:rPr lang="fr-FR" dirty="0" smtClean="0"/>
              <a:t> d’affectation attention adéquation entre les avis du conseil de classe et les vœux formulés.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6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4610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3159</TotalTime>
  <Words>546</Words>
  <Application>Microsoft Office PowerPoint</Application>
  <PresentationFormat>Grand écran</PresentationFormat>
  <Paragraphs>39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Franklin Gothic Book</vt:lpstr>
      <vt:lpstr>Crop</vt:lpstr>
      <vt:lpstr>Orientation 3ème 2024</vt:lpstr>
      <vt:lpstr>Les voies d’orientation</vt:lpstr>
      <vt:lpstr>Les formations </vt:lpstr>
      <vt:lpstr>Présentation PowerPoint</vt:lpstr>
      <vt:lpstr>Les cas particuliers</vt:lpstr>
      <vt:lpstr>Calendrier</vt:lpstr>
      <vt:lpstr>Connexion au portail Scolarité services avec mon compte Educonnect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Prochaine réunion avril</vt:lpstr>
    </vt:vector>
  </TitlesOfParts>
  <Company>CD95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3ème 2023</dc:title>
  <dc:creator>Gregory Boile</dc:creator>
  <cp:lastModifiedBy>Gregory Boile</cp:lastModifiedBy>
  <cp:revision>31</cp:revision>
  <dcterms:created xsi:type="dcterms:W3CDTF">2022-10-09T14:04:01Z</dcterms:created>
  <dcterms:modified xsi:type="dcterms:W3CDTF">2024-03-26T07:06:56Z</dcterms:modified>
</cp:coreProperties>
</file>